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9" r:id="rId9"/>
    <p:sldId id="264" r:id="rId10"/>
    <p:sldId id="266" r:id="rId11"/>
    <p:sldId id="267" r:id="rId12"/>
    <p:sldId id="263" r:id="rId13"/>
    <p:sldId id="265" r:id="rId14"/>
    <p:sldId id="268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4A59-B83C-47C1-B38F-1BC3370F7054}" type="datetimeFigureOut">
              <a:rPr lang="es-AR" smtClean="0"/>
              <a:pPr/>
              <a:t>17/12/2020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7F11E-05BE-479B-ADEE-2F3B84700B8F}" type="slidenum">
              <a:rPr lang="es-AR" smtClean="0"/>
              <a:pPr/>
              <a:t>‹Nr.›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ucu4\Desktop\P.A.S\Logo G PAS\thumbnail_G+PAS Descriptor_Verd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42375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ucu4\Desktop\P.A.S\Logo G PAS\thumbnail_GS Logo Apaisad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7564"/>
            <a:ext cx="33237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uerta iskay poz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199" y="3486150"/>
            <a:ext cx="4495800" cy="33718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27584" y="1412776"/>
            <a:ext cx="3320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Capacitaciones</a:t>
            </a:r>
          </a:p>
          <a:p>
            <a:r>
              <a:rPr lang="es-AR" dirty="0" smtClean="0"/>
              <a:t>Envío de elementos de jardinería </a:t>
            </a:r>
          </a:p>
          <a:p>
            <a:r>
              <a:rPr lang="es-AR" dirty="0" smtClean="0"/>
              <a:t> y semillas</a:t>
            </a:r>
            <a:endParaRPr lang="es-AR" dirty="0"/>
          </a:p>
        </p:txBody>
      </p:sp>
      <p:pic>
        <p:nvPicPr>
          <p:cNvPr id="6" name="5 Imagen" descr="capacitacion hue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8400" y="0"/>
            <a:ext cx="4165600" cy="3124200"/>
          </a:xfrm>
          <a:prstGeom prst="rect">
            <a:avLst/>
          </a:prstGeom>
        </p:spPr>
      </p:pic>
      <p:pic>
        <p:nvPicPr>
          <p:cNvPr id="7" name="Picture 2" descr="C:\Users\Carola\Pictures\Pictures\Manga\DSC_0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648199" cy="33528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0" y="3124200"/>
            <a:ext cx="563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Antes                                                                             Después 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2051720" y="40466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HUERTAS </a:t>
            </a:r>
            <a:endParaRPr lang="es-AR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ABCBC7-4B40-4961-8429-CE3179E2A2A1}" type="slidenum">
              <a:rPr lang="es-AR" smtClean="0"/>
              <a:pPr/>
              <a:t>11</a:t>
            </a:fld>
            <a:endParaRPr lang="es-AR"/>
          </a:p>
        </p:txBody>
      </p:sp>
      <p:pic>
        <p:nvPicPr>
          <p:cNvPr id="5" name="Picture 2" descr="C:\Users\Carola\Pictures\Pictures\nueva Boqueron definitiva\manga\DSC_0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74120"/>
            <a:ext cx="4191000" cy="2783479"/>
          </a:xfrm>
          <a:prstGeom prst="rect">
            <a:avLst/>
          </a:prstGeom>
          <a:noFill/>
        </p:spPr>
      </p:pic>
      <p:pic>
        <p:nvPicPr>
          <p:cNvPr id="6" name="Picture 7" descr="C:\Users\Carola\Dropbox\banners\IMAGENES DE SANTIAGO\8 ) El Puesto\viaje 2016 El Puesto\DSC_0316.JPG"/>
          <p:cNvPicPr>
            <a:picLocks noChangeAspect="1" noChangeArrowheads="1"/>
          </p:cNvPicPr>
          <p:nvPr/>
        </p:nvPicPr>
        <p:blipFill>
          <a:blip r:embed="rId3" cstate="print"/>
          <a:srcRect l="15730"/>
          <a:stretch>
            <a:fillRect/>
          </a:stretch>
        </p:blipFill>
        <p:spPr bwMode="auto">
          <a:xfrm>
            <a:off x="0" y="3657600"/>
            <a:ext cx="3674017" cy="28956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1124744"/>
            <a:ext cx="50860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Enviamos lanas y </a:t>
            </a:r>
            <a:r>
              <a:rPr lang="es-AR" sz="2800" dirty="0" smtClean="0">
                <a:solidFill>
                  <a:srgbClr val="009900"/>
                </a:solidFill>
              </a:rPr>
              <a:t>transmitimos </a:t>
            </a:r>
          </a:p>
          <a:p>
            <a:r>
              <a:rPr lang="es-AR" sz="2800" dirty="0" smtClean="0">
                <a:solidFill>
                  <a:srgbClr val="009900"/>
                </a:solidFill>
              </a:rPr>
              <a:t>su cultura </a:t>
            </a:r>
            <a:r>
              <a:rPr lang="es-AR" sz="2800" dirty="0" smtClean="0"/>
              <a:t>vendiendo los trabajos </a:t>
            </a:r>
          </a:p>
          <a:p>
            <a:pPr algn="ctr"/>
            <a:r>
              <a:rPr lang="es-AR" sz="2800" dirty="0" smtClean="0"/>
              <a:t>de “LAS TELERAS”</a:t>
            </a:r>
            <a:endParaRPr lang="es-AR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r="3448" b="1724"/>
          <a:stretch>
            <a:fillRect/>
          </a:stretch>
        </p:blipFill>
        <p:spPr bwMode="auto">
          <a:xfrm>
            <a:off x="3733800" y="36576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6771" y="4038600"/>
            <a:ext cx="332722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123728" y="2606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TEJIDOS</a:t>
            </a:r>
            <a:r>
              <a:rPr lang="es-AR" dirty="0" smtClean="0"/>
              <a:t> </a:t>
            </a:r>
            <a:endParaRPr lang="es-A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352800"/>
            <a:ext cx="2628900" cy="3505200"/>
          </a:xfrm>
          <a:prstGeom prst="rect">
            <a:avLst/>
          </a:prstGeom>
        </p:spPr>
      </p:pic>
      <p:pic>
        <p:nvPicPr>
          <p:cNvPr id="5" name="4 Imagen" descr="DSC_0892 - copi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09600"/>
            <a:ext cx="3352800" cy="254498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867400" y="228600"/>
            <a:ext cx="172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Gaby 2013</a:t>
            </a:r>
            <a:endParaRPr lang="es-AR" dirty="0"/>
          </a:p>
        </p:txBody>
      </p:sp>
      <p:pic>
        <p:nvPicPr>
          <p:cNvPr id="7" name="6 Imagen" descr="DSC_0098.JPG"/>
          <p:cNvPicPr>
            <a:picLocks noChangeAspect="1"/>
          </p:cNvPicPr>
          <p:nvPr/>
        </p:nvPicPr>
        <p:blipFill>
          <a:blip r:embed="rId4" cstate="print"/>
          <a:srcRect l="41667" r="14167"/>
          <a:stretch>
            <a:fillRect/>
          </a:stretch>
        </p:blipFill>
        <p:spPr>
          <a:xfrm>
            <a:off x="228600" y="3401983"/>
            <a:ext cx="2298187" cy="345601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28600" y="3048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2016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8305800" y="2971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2020</a:t>
            </a:r>
            <a:endParaRPr lang="es-AR" dirty="0"/>
          </a:p>
        </p:txBody>
      </p:sp>
      <p:pic>
        <p:nvPicPr>
          <p:cNvPr id="10" name="9 Imagen" descr="gaby y tama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3163714"/>
            <a:ext cx="3810000" cy="369428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819400" y="31242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2018</a:t>
            </a:r>
          </a:p>
          <a:p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1772816"/>
            <a:ext cx="4494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Acompañamos el desarrollo de </a:t>
            </a:r>
          </a:p>
          <a:p>
            <a:r>
              <a:rPr lang="es-AR" sz="2400" dirty="0" smtClean="0"/>
              <a:t>los miembros de las comunidades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23528" y="13407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PADRINOS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116632"/>
            <a:ext cx="477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     EJE EDUCACION </a:t>
            </a:r>
            <a:endParaRPr lang="es-AR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200" y="1143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 smtClean="0"/>
              <a:t>Construcción de Sala de computación</a:t>
            </a:r>
          </a:p>
          <a:p>
            <a:r>
              <a:rPr lang="es-AR" b="1" dirty="0" smtClean="0"/>
              <a:t>En </a:t>
            </a:r>
            <a:r>
              <a:rPr lang="es-AR" b="1" dirty="0" err="1" smtClean="0"/>
              <a:t>Iskay</a:t>
            </a:r>
            <a:r>
              <a:rPr lang="es-AR" b="1" dirty="0" smtClean="0"/>
              <a:t> Pozo</a:t>
            </a:r>
          </a:p>
          <a:p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5" name="4 Imagen" descr="sala comput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81000"/>
            <a:ext cx="3314700" cy="4419600"/>
          </a:xfrm>
          <a:prstGeom prst="rect">
            <a:avLst/>
          </a:prstGeom>
        </p:spPr>
      </p:pic>
      <p:pic>
        <p:nvPicPr>
          <p:cNvPr id="6" name="5 Imagen" descr="sala computacion 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0"/>
            <a:ext cx="4648200" cy="34861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00200" y="6019800"/>
            <a:ext cx="611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009900"/>
                </a:solidFill>
              </a:rPr>
              <a:t>Alumni</a:t>
            </a:r>
            <a:r>
              <a:rPr lang="es-AR" dirty="0" smtClean="0"/>
              <a:t> visitaron la comunidad y </a:t>
            </a:r>
            <a:r>
              <a:rPr lang="es-AR" dirty="0" smtClean="0">
                <a:solidFill>
                  <a:srgbClr val="009900"/>
                </a:solidFill>
              </a:rPr>
              <a:t>dieron clases </a:t>
            </a:r>
            <a:r>
              <a:rPr lang="es-AR" dirty="0" smtClean="0"/>
              <a:t>de computación </a:t>
            </a:r>
            <a:endParaRPr lang="es-A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rola\Dropbox\iphone\iphone 3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</p:spPr>
      </p:pic>
      <p:pic>
        <p:nvPicPr>
          <p:cNvPr id="5" name="Picture 3" descr="C:\Users\Carola\Dropbox\iphone\iphone 3366.JPG"/>
          <p:cNvPicPr>
            <a:picLocks noChangeAspect="1" noChangeArrowheads="1"/>
          </p:cNvPicPr>
          <p:nvPr/>
        </p:nvPicPr>
        <p:blipFill>
          <a:blip r:embed="rId3" cstate="print"/>
          <a:srcRect r="8473"/>
          <a:stretch>
            <a:fillRect/>
          </a:stretch>
        </p:blipFill>
        <p:spPr bwMode="auto">
          <a:xfrm>
            <a:off x="0" y="3767211"/>
            <a:ext cx="5029200" cy="3090789"/>
          </a:xfrm>
          <a:prstGeom prst="rect">
            <a:avLst/>
          </a:prstGeom>
          <a:noFill/>
        </p:spPr>
      </p:pic>
      <p:pic>
        <p:nvPicPr>
          <p:cNvPr id="6" name="Picture 6" descr="C:\Users\Carola\Dropbox\Cargas de cámara\2016-06-29 22.48.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838200"/>
            <a:ext cx="3556000" cy="2667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Campaña “nos cepillamos los dientes”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536" y="1844824"/>
            <a:ext cx="3676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009900"/>
                </a:solidFill>
              </a:rPr>
              <a:t>Concientizamos </a:t>
            </a:r>
            <a:r>
              <a:rPr lang="es-AR" dirty="0" smtClean="0"/>
              <a:t>sobre el cuidado oral</a:t>
            </a:r>
          </a:p>
          <a:p>
            <a:r>
              <a:rPr lang="es-AR" dirty="0" smtClean="0"/>
              <a:t>Enviamos cepillos y pasta dental.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88640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Pelotas, bicicletas y juegos para diferentes edades </a:t>
            </a:r>
          </a:p>
          <a:p>
            <a:endParaRPr lang="es-AR" dirty="0"/>
          </a:p>
        </p:txBody>
      </p:sp>
      <p:pic>
        <p:nvPicPr>
          <p:cNvPr id="5" name="Picture 2" descr="C:\Users\Carola\Dropbox\Cargas de cámara\banners\IMAGENES DE SANTIAGO\1) Escuela 806 El Ceibal\viaje 2016 el ceibal\DSC_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786027" cy="251460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378615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Captura de pantalla 2020-06-09 a la(s) 16.54.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84784"/>
            <a:ext cx="3093170" cy="50733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ABCBC7-4B40-4961-8429-CE3179E2A2A1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5" name="Picture 2" descr="C:\Users\Carola\Dropbox\PAS\SECUNDARIA\COLECTA ALIMENTOS\WP_20160614_003 (2).jpg"/>
          <p:cNvPicPr>
            <a:picLocks noChangeAspect="1" noChangeArrowheads="1"/>
          </p:cNvPicPr>
          <p:nvPr/>
        </p:nvPicPr>
        <p:blipFill>
          <a:blip r:embed="rId2" cstate="print"/>
          <a:srcRect t="16216"/>
          <a:stretch>
            <a:fillRect/>
          </a:stretch>
        </p:blipFill>
        <p:spPr bwMode="auto">
          <a:xfrm>
            <a:off x="0" y="4572000"/>
            <a:ext cx="4857243" cy="2286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429000" y="609600"/>
            <a:ext cx="177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COLECTA ANUAL </a:t>
            </a:r>
            <a:endParaRPr lang="es-AR" dirty="0"/>
          </a:p>
        </p:txBody>
      </p:sp>
      <p:pic>
        <p:nvPicPr>
          <p:cNvPr id="7" name="Picture 4" descr="C:\Users\Carola\Pictures\colecta 2019\thumbnail (4).jpg"/>
          <p:cNvPicPr>
            <a:picLocks noChangeAspect="1" noChangeArrowheads="1"/>
          </p:cNvPicPr>
          <p:nvPr/>
        </p:nvPicPr>
        <p:blipFill>
          <a:blip r:embed="rId3" cstate="print"/>
          <a:srcRect l="18018" b="8108"/>
          <a:stretch>
            <a:fillRect/>
          </a:stretch>
        </p:blipFill>
        <p:spPr bwMode="auto">
          <a:xfrm>
            <a:off x="6324600" y="1143000"/>
            <a:ext cx="2294404" cy="3429000"/>
          </a:xfrm>
          <a:prstGeom prst="rect">
            <a:avLst/>
          </a:prstGeom>
          <a:noFill/>
        </p:spPr>
      </p:pic>
      <p:pic>
        <p:nvPicPr>
          <p:cNvPr id="8" name="Picture 5" descr="C:\Users\Carola\Pictures\colecta 2019\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2457450" cy="3276600"/>
          </a:xfrm>
          <a:prstGeom prst="rect">
            <a:avLst/>
          </a:prstGeom>
          <a:noFill/>
        </p:spPr>
      </p:pic>
      <p:pic>
        <p:nvPicPr>
          <p:cNvPr id="9" name="Picture 6" descr="C:\Users\Carola\Documents\BANNER COLECTA 2017 rrss copia (1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0"/>
            <a:ext cx="2600325" cy="4048125"/>
          </a:xfrm>
          <a:prstGeom prst="rect">
            <a:avLst/>
          </a:prstGeom>
          <a:noFill/>
        </p:spPr>
      </p:pic>
      <p:pic>
        <p:nvPicPr>
          <p:cNvPr id="10" name="Picture 7" descr="C:\Users\Carola\Dropbox\iphone\iphone 2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572000"/>
            <a:ext cx="4064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rola\Pictures\Pictures\Manga\DSC_0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505200"/>
            <a:ext cx="4474549" cy="2971800"/>
          </a:xfrm>
          <a:prstGeom prst="rect">
            <a:avLst/>
          </a:prstGeom>
          <a:noFill/>
        </p:spPr>
      </p:pic>
      <p:pic>
        <p:nvPicPr>
          <p:cNvPr id="5" name="Picture 6" descr="C:\Users\Carola\Pictures\Pictures\nueva Boqueron definitiva\manga\DSC_0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505200" cy="2328001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39285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505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907704" y="262970"/>
            <a:ext cx="6552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Llegó la colecta a las escuelas</a:t>
            </a:r>
          </a:p>
          <a:p>
            <a:r>
              <a:rPr lang="es-AR" dirty="0" smtClean="0"/>
              <a:t> </a:t>
            </a:r>
            <a:endParaRPr lang="es-A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15816" y="314096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>
                <a:latin typeface="Arial Black" pitchFamily="34" charset="0"/>
              </a:rPr>
              <a:t>Proyectos a realizar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3569" y="3789040"/>
            <a:ext cx="75370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Tx/>
              <a:buChar char="-"/>
            </a:pPr>
            <a:r>
              <a:rPr lang="es-AR" dirty="0" smtClean="0"/>
              <a:t> Cisternas de agua de lluvia, para supera los problemas generados por el </a:t>
            </a:r>
          </a:p>
          <a:p>
            <a:pPr algn="just"/>
            <a:r>
              <a:rPr lang="es-AR" dirty="0" smtClean="0"/>
              <a:t>     arsénico en las napas.                                                     </a:t>
            </a:r>
          </a:p>
          <a:p>
            <a:pPr algn="just">
              <a:buFontTx/>
              <a:buChar char="-"/>
            </a:pPr>
            <a:r>
              <a:rPr lang="es-AR" dirty="0" smtClean="0"/>
              <a:t> Viaje de alumnos de Boquerón a la Goethe Schule para que participen de un </a:t>
            </a:r>
          </a:p>
          <a:p>
            <a:pPr algn="just"/>
            <a:r>
              <a:rPr lang="es-AR" dirty="0" smtClean="0"/>
              <a:t>    acto en fecha patria, bailando y tocando chacareras que es su música típica. </a:t>
            </a:r>
          </a:p>
          <a:p>
            <a:pPr algn="just">
              <a:buFontTx/>
              <a:buChar char="-"/>
            </a:pPr>
            <a:r>
              <a:rPr lang="es-AR" dirty="0" smtClean="0"/>
              <a:t> Campaña anual leche para todos, actualmente solo aseguramos comida</a:t>
            </a:r>
          </a:p>
          <a:p>
            <a:pPr algn="just"/>
            <a:r>
              <a:rPr lang="es-AR" dirty="0" smtClean="0"/>
              <a:t>    para los niños escolarizados. Queremos llevar leche a las embarazadas </a:t>
            </a:r>
          </a:p>
          <a:p>
            <a:pPr algn="just"/>
            <a:r>
              <a:rPr lang="es-AR" dirty="0" smtClean="0"/>
              <a:t>    y a los niños desde que nacen para asegurar una nutrición básica.</a:t>
            </a:r>
          </a:p>
          <a:p>
            <a:pPr algn="just"/>
            <a:endParaRPr lang="es-AR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2987824" y="332656"/>
            <a:ext cx="26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>
                <a:latin typeface="Arial Black" pitchFamily="34" charset="0"/>
              </a:rPr>
              <a:t>Compromiso anual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836712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AR" dirty="0" smtClean="0"/>
              <a:t> Alimentos a 10 comedores escolares del Monte Santiagueño</a:t>
            </a:r>
          </a:p>
          <a:p>
            <a:pPr algn="just">
              <a:buFontTx/>
              <a:buChar char="-"/>
            </a:pPr>
            <a:r>
              <a:rPr lang="es-AR" dirty="0" smtClean="0"/>
              <a:t> Colecta anual de alimentos, ropa, zapatillas, abrigos, bicicletas, </a:t>
            </a:r>
          </a:p>
          <a:p>
            <a:pPr algn="just"/>
            <a:r>
              <a:rPr lang="es-AR" dirty="0" smtClean="0"/>
              <a:t>    medicamentos, etc.</a:t>
            </a:r>
          </a:p>
          <a:p>
            <a:pPr algn="just">
              <a:buFontTx/>
              <a:buChar char="-"/>
            </a:pPr>
            <a:r>
              <a:rPr lang="es-AR" dirty="0" smtClean="0"/>
              <a:t> Coordinamos la campaña anual de cepillos de dientes y pasta dental.</a:t>
            </a:r>
          </a:p>
          <a:p>
            <a:pPr algn="just">
              <a:buFontTx/>
              <a:buChar char="-"/>
            </a:pPr>
            <a:r>
              <a:rPr lang="es-AR" dirty="0" smtClean="0"/>
              <a:t> Acompañamos a las 23 comunidades en diversos proyectos</a:t>
            </a:r>
          </a:p>
          <a:p>
            <a:pPr algn="just">
              <a:buFontTx/>
              <a:buChar char="-"/>
            </a:pPr>
            <a:r>
              <a:rPr lang="es-AR" dirty="0" smtClean="0"/>
              <a:t> Fomentamos la formación en oficios aportando materiales.</a:t>
            </a:r>
          </a:p>
          <a:p>
            <a:pPr algn="just">
              <a:buFontTx/>
              <a:buChar char="-"/>
            </a:pPr>
            <a:r>
              <a:rPr lang="es-AR" dirty="0" smtClean="0"/>
              <a:t> Apadrinamos a los alumnos que siguen sus estudios secundarios y/o   </a:t>
            </a:r>
          </a:p>
          <a:p>
            <a:pPr algn="just"/>
            <a:r>
              <a:rPr lang="es-AR" dirty="0" smtClean="0"/>
              <a:t>     universitarios.   </a:t>
            </a:r>
            <a:endParaRPr lang="es-A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ABCBC7-4B40-4961-8429-CE3179E2A2A1}" type="slidenum">
              <a:rPr lang="es-AR" smtClean="0"/>
              <a:pPr/>
              <a:t>2</a:t>
            </a:fld>
            <a:endParaRPr lang="es-AR" dirty="0"/>
          </a:p>
        </p:txBody>
      </p:sp>
      <p:sp>
        <p:nvSpPr>
          <p:cNvPr id="5" name="TextBox 25"/>
          <p:cNvSpPr txBox="1"/>
          <p:nvPr/>
        </p:nvSpPr>
        <p:spPr>
          <a:xfrm>
            <a:off x="762000" y="152400"/>
            <a:ext cx="7924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3200" b="1">
                <a:latin typeface="Kristen ITC" panose="03050502040202030202" pitchFamily="66" charset="0"/>
              </a:defRPr>
            </a:lvl1pPr>
          </a:lstStyle>
          <a:p>
            <a:r>
              <a:rPr lang="es-AR" sz="6000" dirty="0" smtClean="0">
                <a:solidFill>
                  <a:srgbClr val="009900"/>
                </a:solidFill>
                <a:latin typeface="Rockwell Extra Bold" panose="02060903040505020403" pitchFamily="18" charset="0"/>
              </a:rPr>
              <a:t>PAS</a:t>
            </a:r>
          </a:p>
          <a:p>
            <a:r>
              <a:rPr lang="es-AR" sz="2800" b="0" dirty="0" smtClean="0">
                <a:latin typeface="Arial Black" pitchFamily="34" charset="0"/>
              </a:rPr>
              <a:t>Alumnos - Padres - Alumni </a:t>
            </a:r>
          </a:p>
          <a:p>
            <a:endParaRPr lang="es-AR" sz="2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981200"/>
            <a:ext cx="2763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009900"/>
                </a:solidFill>
              </a:rPr>
              <a:t>Proyecto: </a:t>
            </a:r>
            <a:r>
              <a:rPr lang="es-AR" sz="1600" dirty="0" smtClean="0">
                <a:solidFill>
                  <a:srgbClr val="009900"/>
                </a:solidFill>
              </a:rPr>
              <a:t> </a:t>
            </a:r>
            <a:r>
              <a:rPr lang="es-AR" sz="1600" dirty="0" smtClean="0"/>
              <a:t>educar a los alumnos en valores y aprendizaje en servicio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79987" y="3899817"/>
            <a:ext cx="1981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Trabajamos en la </a:t>
            </a:r>
            <a:r>
              <a:rPr lang="es-AR" sz="2000" dirty="0" smtClean="0">
                <a:solidFill>
                  <a:srgbClr val="00B050"/>
                </a:solidFill>
              </a:rPr>
              <a:t>mejora</a:t>
            </a:r>
            <a:r>
              <a:rPr lang="es-AR" sz="1600" dirty="0" smtClean="0">
                <a:solidFill>
                  <a:srgbClr val="00B050"/>
                </a:solidFill>
              </a:rPr>
              <a:t> </a:t>
            </a:r>
            <a:r>
              <a:rPr lang="es-AR" sz="1600" dirty="0" smtClean="0"/>
              <a:t>continua para poder ser cada vez más eficientes.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400" y="5638800"/>
            <a:ext cx="8708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Mantenemos una </a:t>
            </a:r>
            <a:r>
              <a:rPr lang="es-AR" sz="2000" dirty="0" smtClean="0">
                <a:solidFill>
                  <a:srgbClr val="00B050"/>
                </a:solidFill>
              </a:rPr>
              <a:t>comunicación </a:t>
            </a:r>
            <a:r>
              <a:rPr lang="es-AR" sz="1600" dirty="0" smtClean="0"/>
              <a:t>fluida con las comunidades que apadrinamos durante todo el año. </a:t>
            </a:r>
          </a:p>
          <a:p>
            <a:pPr algn="ctr"/>
            <a:r>
              <a:rPr lang="es-AR" sz="1600" dirty="0" smtClean="0"/>
              <a:t>Relevamos sus </a:t>
            </a:r>
            <a:r>
              <a:rPr lang="es-AR" sz="2000" dirty="0" smtClean="0">
                <a:solidFill>
                  <a:srgbClr val="00B050"/>
                </a:solidFill>
              </a:rPr>
              <a:t>necesidades</a:t>
            </a:r>
            <a:r>
              <a:rPr lang="es-AR" sz="2000" dirty="0" smtClean="0">
                <a:solidFill>
                  <a:srgbClr val="0070C0"/>
                </a:solidFill>
              </a:rPr>
              <a:t> </a:t>
            </a:r>
            <a:r>
              <a:rPr lang="es-AR" sz="1600" dirty="0" smtClean="0"/>
              <a:t>y los acompañamos en su </a:t>
            </a:r>
            <a:r>
              <a:rPr lang="es-AR" sz="2000" dirty="0" smtClean="0">
                <a:solidFill>
                  <a:srgbClr val="00B050"/>
                </a:solidFill>
              </a:rPr>
              <a:t>crecimiento.</a:t>
            </a:r>
          </a:p>
          <a:p>
            <a:pPr algn="ctr"/>
            <a:endParaRPr lang="es-AR" sz="1600" dirty="0" smtClean="0"/>
          </a:p>
        </p:txBody>
      </p:sp>
      <p:sp>
        <p:nvSpPr>
          <p:cNvPr id="9" name="TextBox 10"/>
          <p:cNvSpPr txBox="1"/>
          <p:nvPr/>
        </p:nvSpPr>
        <p:spPr>
          <a:xfrm>
            <a:off x="251520" y="3429000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Viajamos al lugar para </a:t>
            </a:r>
            <a:r>
              <a:rPr lang="es-AR" sz="2000" dirty="0" smtClean="0">
                <a:solidFill>
                  <a:srgbClr val="00B050"/>
                </a:solidFill>
              </a:rPr>
              <a:t>aprender </a:t>
            </a:r>
          </a:p>
          <a:p>
            <a:pPr algn="ctr"/>
            <a:r>
              <a:rPr lang="es-AR" sz="2000" dirty="0" smtClean="0">
                <a:solidFill>
                  <a:srgbClr val="00B050"/>
                </a:solidFill>
              </a:rPr>
              <a:t> </a:t>
            </a:r>
            <a:r>
              <a:rPr lang="es-AR" sz="1600" dirty="0" smtClean="0"/>
              <a:t>y compartir nuestra biculturalidad argentino/alemana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6477000" y="1981200"/>
            <a:ext cx="2514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Somos un </a:t>
            </a:r>
            <a:r>
              <a:rPr lang="es-AR" sz="2000" dirty="0" smtClean="0">
                <a:solidFill>
                  <a:srgbClr val="00B050"/>
                </a:solidFill>
              </a:rPr>
              <a:t>equipo</a:t>
            </a:r>
            <a:r>
              <a:rPr lang="es-AR" sz="2000" dirty="0" smtClean="0">
                <a:solidFill>
                  <a:srgbClr val="0070C0"/>
                </a:solidFill>
              </a:rPr>
              <a:t> </a:t>
            </a:r>
            <a:r>
              <a:rPr lang="es-AR" sz="1600" dirty="0" smtClean="0"/>
              <a:t>donde cada uno cumple un rol, todos somos importantes y perseguimos  un objetivo común. 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2915816" y="1916832"/>
            <a:ext cx="33843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Nuestra </a:t>
            </a:r>
            <a:r>
              <a:rPr lang="es-AR" sz="2000" dirty="0" smtClean="0">
                <a:solidFill>
                  <a:srgbClr val="00B050"/>
                </a:solidFill>
              </a:rPr>
              <a:t>misión</a:t>
            </a:r>
            <a:r>
              <a:rPr lang="es-AR" sz="2000" dirty="0" smtClean="0">
                <a:solidFill>
                  <a:srgbClr val="0070C0"/>
                </a:solidFill>
              </a:rPr>
              <a:t> </a:t>
            </a:r>
            <a:r>
              <a:rPr lang="es-AR" sz="1600" dirty="0" smtClean="0"/>
              <a:t>es contribuir con nuestra biculturalidad a crear oportunidades y condiciones para que las familias tengan una vida plena</a:t>
            </a:r>
            <a:endParaRPr lang="es-AR" sz="1600" dirty="0"/>
          </a:p>
        </p:txBody>
      </p:sp>
      <p:pic>
        <p:nvPicPr>
          <p:cNvPr id="1026" name="Picture 2" descr="C:\Users\Carola\Dropbox\IMAGENES DE SANTIAGO\10) Tusca Bajada\2015 a tusca y rancho de Lino\DSC_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3212976"/>
            <a:ext cx="3744416" cy="2486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ABCBC7-4B40-4961-8429-CE3179E2A2A1}" type="slidenum">
              <a:rPr lang="es-AR" smtClean="0"/>
              <a:pPr/>
              <a:t>3</a:t>
            </a:fld>
            <a:endParaRPr lang="es-AR"/>
          </a:p>
        </p:txBody>
      </p:sp>
      <p:grpSp>
        <p:nvGrpSpPr>
          <p:cNvPr id="5" name="Group 14"/>
          <p:cNvGrpSpPr/>
          <p:nvPr/>
        </p:nvGrpSpPr>
        <p:grpSpPr>
          <a:xfrm>
            <a:off x="3486150" y="304800"/>
            <a:ext cx="5505450" cy="6553199"/>
            <a:chOff x="895350" y="3657602"/>
            <a:chExt cx="5353050" cy="5383212"/>
          </a:xfrm>
        </p:grpSpPr>
        <p:grpSp>
          <p:nvGrpSpPr>
            <p:cNvPr id="6" name="Group 15"/>
            <p:cNvGrpSpPr/>
            <p:nvPr/>
          </p:nvGrpSpPr>
          <p:grpSpPr>
            <a:xfrm>
              <a:off x="895350" y="3657602"/>
              <a:ext cx="5353050" cy="5383212"/>
              <a:chOff x="419100" y="1168323"/>
              <a:chExt cx="5905500" cy="6348489"/>
            </a:xfrm>
          </p:grpSpPr>
          <p:pic>
            <p:nvPicPr>
              <p:cNvPr id="8" name="Picture 2" descr="C:\Users\Cucu4\Desktop\Mapa_Boqueron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600" y="1899550"/>
                <a:ext cx="1733550" cy="2703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Cucu4\Desktop\Mapa Arg_ Santiago del Ester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" y="2133600"/>
                <a:ext cx="2697163" cy="5383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19"/>
              <p:cNvSpPr txBox="1"/>
              <p:nvPr/>
            </p:nvSpPr>
            <p:spPr>
              <a:xfrm>
                <a:off x="3885952" y="1168323"/>
                <a:ext cx="2286000" cy="362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Santiago del Estero</a:t>
                </a:r>
              </a:p>
            </p:txBody>
          </p:sp>
          <p:sp>
            <p:nvSpPr>
              <p:cNvPr id="11" name="Oval Callout 20"/>
              <p:cNvSpPr/>
              <p:nvPr/>
            </p:nvSpPr>
            <p:spPr>
              <a:xfrm>
                <a:off x="3733305" y="1518453"/>
                <a:ext cx="2591295" cy="3352800"/>
              </a:xfrm>
              <a:prstGeom prst="wedgeEllipseCallout">
                <a:avLst>
                  <a:gd name="adj1" fmla="val -128498"/>
                  <a:gd name="adj2" fmla="val -9046"/>
                </a:avLst>
              </a:prstGeom>
              <a:noFill/>
              <a:ln w="12700" cmpd="dbl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21"/>
              <p:cNvSpPr/>
              <p:nvPr/>
            </p:nvSpPr>
            <p:spPr>
              <a:xfrm>
                <a:off x="2171700" y="4114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Curved Connector 22"/>
              <p:cNvCxnSpPr/>
              <p:nvPr/>
            </p:nvCxnSpPr>
            <p:spPr>
              <a:xfrm rot="16200000" flipH="1">
                <a:off x="2193771" y="4131323"/>
                <a:ext cx="756453" cy="723406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23"/>
              <p:cNvSpPr txBox="1"/>
              <p:nvPr/>
            </p:nvSpPr>
            <p:spPr>
              <a:xfrm>
                <a:off x="1950244" y="4952999"/>
                <a:ext cx="2332037" cy="108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Goethe Schule </a:t>
                </a:r>
              </a:p>
              <a:p>
                <a:pPr algn="ctr"/>
                <a:r>
                  <a:rPr lang="en-US" sz="1400" dirty="0" smtClean="0"/>
                  <a:t>Montevideo 2101</a:t>
                </a:r>
              </a:p>
              <a:p>
                <a:pPr algn="ctr"/>
                <a:r>
                  <a:rPr lang="en-US" sz="1400" dirty="0"/>
                  <a:t>Boulogne, Buenos Aires, Argentina</a:t>
                </a:r>
              </a:p>
            </p:txBody>
          </p:sp>
        </p:grpSp>
        <p:pic>
          <p:nvPicPr>
            <p:cNvPr id="7" name="Picture 2" descr="C:\Users\Cucu4\Desktop\P.A.S\Logo G PAS\Mano PA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503" y="5054091"/>
              <a:ext cx="188098" cy="214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24"/>
          <p:cNvSpPr txBox="1"/>
          <p:nvPr/>
        </p:nvSpPr>
        <p:spPr>
          <a:xfrm>
            <a:off x="152400" y="802496"/>
            <a:ext cx="3505200" cy="562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tabLst>
                <a:tab pos="182880" algn="l"/>
              </a:tabLst>
            </a:pPr>
            <a:r>
              <a:rPr lang="es-AR" sz="1400" b="1" dirty="0"/>
              <a:t> </a:t>
            </a:r>
            <a:r>
              <a:rPr lang="es-AR" sz="1400" b="1" dirty="0" smtClean="0"/>
              <a:t>  </a:t>
            </a:r>
            <a:r>
              <a:rPr lang="es-AR" sz="1400" dirty="0" smtClean="0"/>
              <a:t>En</a:t>
            </a:r>
            <a:r>
              <a:rPr lang="es-AR" sz="1400" b="1" dirty="0" smtClean="0"/>
              <a:t> San </a:t>
            </a:r>
            <a:r>
              <a:rPr lang="es-AR" sz="1400" b="1" dirty="0"/>
              <a:t>José del Boquerón </a:t>
            </a:r>
            <a:r>
              <a:rPr lang="es-AR" sz="1400" dirty="0" smtClean="0"/>
              <a:t>, </a:t>
            </a:r>
            <a:r>
              <a:rPr lang="es-AR" sz="1400" dirty="0"/>
              <a:t>una localidad </a:t>
            </a:r>
            <a:r>
              <a:rPr lang="es-AR" sz="1400" dirty="0" smtClean="0"/>
              <a:t>argentina</a:t>
            </a:r>
            <a:r>
              <a:rPr lang="es-AR" sz="1400" dirty="0"/>
              <a:t> ubicada en el departamento </a:t>
            </a:r>
            <a:r>
              <a:rPr lang="es-AR" sz="1400" dirty="0" smtClean="0"/>
              <a:t>Copo,</a:t>
            </a:r>
            <a:r>
              <a:rPr lang="es-AR" sz="1400" dirty="0"/>
              <a:t> provincia de Santiago del Estero. Se encuentra sobre la Ruta Provincial 2, en la margen izquierda del río </a:t>
            </a:r>
            <a:r>
              <a:rPr lang="es-AR" sz="1400" dirty="0" smtClean="0"/>
              <a:t>Salado , 90 </a:t>
            </a:r>
            <a:r>
              <a:rPr lang="es-AR" sz="1400" dirty="0"/>
              <a:t>kilómetros al Sudoeste de Monte </a:t>
            </a:r>
            <a:r>
              <a:rPr lang="es-AR" sz="1400" dirty="0" smtClean="0"/>
              <a:t>Quemado.</a:t>
            </a:r>
            <a:endParaRPr lang="es-AR" sz="1400" dirty="0"/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182880" algn="l"/>
              </a:tabLst>
            </a:pPr>
            <a:r>
              <a:rPr lang="es-AR" sz="1400" dirty="0" smtClean="0"/>
              <a:t>En </a:t>
            </a:r>
            <a:r>
              <a:rPr lang="es-AR" sz="1400" dirty="0"/>
              <a:t>las poblaciones alejadas del río Salado </a:t>
            </a:r>
            <a:r>
              <a:rPr lang="es-AR" sz="1400" dirty="0" smtClean="0"/>
              <a:t>donde la falta de agua potable </a:t>
            </a:r>
            <a:r>
              <a:rPr lang="es-AR" sz="1400" dirty="0"/>
              <a:t>es </a:t>
            </a:r>
            <a:r>
              <a:rPr lang="es-AR" sz="1400" dirty="0" smtClean="0"/>
              <a:t>un problema </a:t>
            </a:r>
            <a:r>
              <a:rPr lang="es-AR" sz="1400" dirty="0"/>
              <a:t>mayor.</a:t>
            </a:r>
          </a:p>
          <a:p>
            <a:pPr>
              <a:lnSpc>
                <a:spcPct val="150000"/>
              </a:lnSpc>
            </a:pPr>
            <a:r>
              <a:rPr lang="es-AR" sz="1400" dirty="0" smtClean="0"/>
              <a:t>Además estas comunidades carecen de energía eléctrica.</a:t>
            </a:r>
            <a:endParaRPr lang="es-AR" sz="1400" dirty="0"/>
          </a:p>
          <a:p>
            <a:pPr>
              <a:lnSpc>
                <a:spcPct val="150000"/>
              </a:lnSpc>
            </a:pPr>
            <a:r>
              <a:rPr lang="es-AR" sz="1400" dirty="0" smtClean="0"/>
              <a:t>Sus habitantes no cuentan con fuentes  </a:t>
            </a:r>
            <a:r>
              <a:rPr lang="es-AR" sz="1400" dirty="0"/>
              <a:t>estables de trabajo, sólo </a:t>
            </a:r>
            <a:r>
              <a:rPr lang="es-AR" sz="1400" dirty="0" smtClean="0"/>
              <a:t>existen pequeños </a:t>
            </a:r>
            <a:r>
              <a:rPr lang="es-AR" sz="1400" dirty="0"/>
              <a:t>emprendimientos agrupados como ladrilleras, cultivo de algodón, huertas o cría de ganado menor</a:t>
            </a:r>
            <a:r>
              <a:rPr lang="es-AR" sz="1400" dirty="0" smtClean="0"/>
              <a:t>. </a:t>
            </a:r>
            <a:endParaRPr lang="es-AR" sz="1400" dirty="0"/>
          </a:p>
        </p:txBody>
      </p:sp>
      <p:sp>
        <p:nvSpPr>
          <p:cNvPr id="16" name="TextBox 13"/>
          <p:cNvSpPr txBox="1"/>
          <p:nvPr/>
        </p:nvSpPr>
        <p:spPr>
          <a:xfrm>
            <a:off x="423875" y="234682"/>
            <a:ext cx="425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2800" b="0">
                <a:latin typeface="Kristen ITC" panose="03050502040202030202" pitchFamily="66" charset="0"/>
              </a:defRPr>
            </a:lvl1pPr>
          </a:lstStyle>
          <a:p>
            <a:r>
              <a:rPr lang="en-US" dirty="0" smtClean="0">
                <a:latin typeface="Arial Black" pitchFamily="34" charset="0"/>
              </a:rPr>
              <a:t>¿</a:t>
            </a:r>
            <a:r>
              <a:rPr lang="en-US" dirty="0" err="1" smtClean="0">
                <a:latin typeface="Arial Black" pitchFamily="34" charset="0"/>
              </a:rPr>
              <a:t>Dónde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t</a:t>
            </a:r>
            <a:r>
              <a:rPr lang="en-US" dirty="0" err="1" smtClean="0">
                <a:latin typeface="Arial Black" pitchFamily="34" charset="0"/>
              </a:rPr>
              <a:t>rabajamos</a:t>
            </a:r>
            <a:r>
              <a:rPr lang="en-US" dirty="0">
                <a:latin typeface="Arial Black" pitchFamily="34" charset="0"/>
              </a:rPr>
              <a:t>?</a:t>
            </a:r>
            <a:endParaRPr lang="es-A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ABCBC7-4B40-4961-8429-CE3179E2A2A1}" type="slidenum">
              <a:rPr lang="es-AR" smtClean="0"/>
              <a:pPr/>
              <a:t>4</a:t>
            </a:fld>
            <a:endParaRPr lang="es-AR"/>
          </a:p>
        </p:txBody>
      </p:sp>
      <p:sp>
        <p:nvSpPr>
          <p:cNvPr id="5" name="TextBox 4"/>
          <p:cNvSpPr txBox="1"/>
          <p:nvPr/>
        </p:nvSpPr>
        <p:spPr>
          <a:xfrm>
            <a:off x="0" y="25714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2800" b="0">
                <a:latin typeface="Kristen ITC" panose="03050502040202030202" pitchFamily="66" charset="0"/>
              </a:defRPr>
            </a:lvl1pPr>
          </a:lstStyle>
          <a:p>
            <a:r>
              <a:rPr lang="es-AR" dirty="0" smtClean="0">
                <a:latin typeface="Arial Black" pitchFamily="34" charset="0"/>
              </a:rPr>
              <a:t>¿Quiénes reciben nuestra ayuda?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9552" y="162880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dirty="0" smtClean="0">
                <a:solidFill>
                  <a:srgbClr val="009900"/>
                </a:solidFill>
                <a:latin typeface="Ink Free" panose="03080402000500000000" pitchFamily="66" charset="0"/>
              </a:rPr>
              <a:t>El Ceibal </a:t>
            </a:r>
            <a:r>
              <a:rPr lang="es-AR" sz="2200" dirty="0" smtClean="0">
                <a:solidFill>
                  <a:srgbClr val="009900"/>
                </a:solidFill>
              </a:rPr>
              <a:t>| </a:t>
            </a:r>
            <a:r>
              <a:rPr lang="es-AR" sz="2200" dirty="0" smtClean="0">
                <a:solidFill>
                  <a:srgbClr val="009900"/>
                </a:solidFill>
                <a:latin typeface="Arial Narrow" panose="020B0606020202030204" pitchFamily="34" charset="0"/>
              </a:rPr>
              <a:t>Santo Domingo Dpto. Copo </a:t>
            </a:r>
            <a:r>
              <a:rPr lang="es-AR" sz="2200" dirty="0" smtClean="0">
                <a:solidFill>
                  <a:srgbClr val="009900"/>
                </a:solidFill>
              </a:rPr>
              <a:t>| </a:t>
            </a:r>
            <a:r>
              <a:rPr lang="es-AR" sz="2200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Santo Domingo Dpto. Pellegrini </a:t>
            </a:r>
            <a:r>
              <a:rPr lang="es-AR" sz="2200" dirty="0" smtClean="0">
                <a:solidFill>
                  <a:srgbClr val="009900"/>
                </a:solidFill>
              </a:rPr>
              <a:t>| </a:t>
            </a:r>
            <a:r>
              <a:rPr lang="es-AR" sz="2200" dirty="0" smtClean="0">
                <a:solidFill>
                  <a:srgbClr val="009900"/>
                </a:solidFill>
                <a:latin typeface="Bahnschrift SemiBold" panose="020B0502040204020203" pitchFamily="34" charset="0"/>
              </a:rPr>
              <a:t>Esteco</a:t>
            </a:r>
            <a:r>
              <a:rPr lang="es-AR" sz="2200" dirty="0" smtClean="0">
                <a:solidFill>
                  <a:srgbClr val="009900"/>
                </a:solidFill>
              </a:rPr>
              <a:t> |  </a:t>
            </a:r>
            <a:r>
              <a:rPr lang="es-AR" sz="2200" dirty="0" smtClean="0">
                <a:solidFill>
                  <a:srgbClr val="009900"/>
                </a:solidFill>
                <a:latin typeface="Bodoni MT" panose="02070603080606020203" pitchFamily="18" charset="0"/>
              </a:rPr>
              <a:t>Piruas Bajo </a:t>
            </a:r>
            <a:r>
              <a:rPr lang="es-AR" sz="2200" dirty="0" smtClean="0">
                <a:solidFill>
                  <a:srgbClr val="009900"/>
                </a:solidFill>
              </a:rPr>
              <a:t>|  </a:t>
            </a:r>
            <a:r>
              <a:rPr lang="es-AR" sz="2200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Cabeza del Toro </a:t>
            </a:r>
            <a:r>
              <a:rPr lang="es-AR" sz="2200" dirty="0" smtClean="0">
                <a:solidFill>
                  <a:srgbClr val="009900"/>
                </a:solidFill>
              </a:rPr>
              <a:t>|</a:t>
            </a:r>
          </a:p>
          <a:p>
            <a:pPr algn="ctr"/>
            <a:r>
              <a:rPr lang="es-AR" sz="2200" dirty="0" smtClean="0">
                <a:solidFill>
                  <a:srgbClr val="009900"/>
                </a:solidFill>
                <a:latin typeface="Ink Free" panose="03080402000500000000" pitchFamily="66" charset="0"/>
              </a:rPr>
              <a:t>Vinal Suni </a:t>
            </a:r>
            <a:r>
              <a:rPr lang="es-AR" sz="2200" dirty="0" smtClean="0">
                <a:solidFill>
                  <a:srgbClr val="009900"/>
                </a:solidFill>
              </a:rPr>
              <a:t>| </a:t>
            </a:r>
            <a:r>
              <a:rPr lang="es-AR" sz="2200" dirty="0" smtClean="0">
                <a:solidFill>
                  <a:srgbClr val="009900"/>
                </a:solidFill>
                <a:latin typeface="Segoe Script" panose="030B0504020000000003" pitchFamily="66" charset="0"/>
              </a:rPr>
              <a:t>El Puesto </a:t>
            </a:r>
            <a:r>
              <a:rPr lang="es-AR" sz="2200" dirty="0" smtClean="0">
                <a:solidFill>
                  <a:srgbClr val="009900"/>
                </a:solidFill>
              </a:rPr>
              <a:t> | </a:t>
            </a:r>
            <a:r>
              <a:rPr lang="es-AR" sz="2200" dirty="0" smtClean="0">
                <a:solidFill>
                  <a:srgbClr val="009900"/>
                </a:solidFill>
                <a:latin typeface="Rockwell Extra Bold" panose="02060903040505020403" pitchFamily="18" charset="0"/>
              </a:rPr>
              <a:t>Manga Bajada </a:t>
            </a:r>
            <a:r>
              <a:rPr lang="es-AR" sz="2200" dirty="0" smtClean="0">
                <a:solidFill>
                  <a:srgbClr val="009900"/>
                </a:solidFill>
              </a:rPr>
              <a:t>| </a:t>
            </a:r>
            <a:r>
              <a:rPr lang="es-AR" sz="2200" dirty="0" smtClean="0">
                <a:solidFill>
                  <a:srgbClr val="009900"/>
                </a:solidFill>
                <a:latin typeface="Kristen ITC" panose="03050502040202030202" pitchFamily="66" charset="0"/>
              </a:rPr>
              <a:t>Tusca Bajada</a:t>
            </a:r>
            <a:r>
              <a:rPr lang="es-AR" sz="2200" dirty="0" smtClean="0">
                <a:solidFill>
                  <a:srgbClr val="009900"/>
                </a:solidFill>
              </a:rPr>
              <a:t> | </a:t>
            </a:r>
            <a:r>
              <a:rPr lang="es-AR" sz="22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Nuevo Simbolar </a:t>
            </a:r>
            <a:r>
              <a:rPr lang="es-AR" sz="2200" dirty="0" smtClean="0">
                <a:solidFill>
                  <a:srgbClr val="009900"/>
                </a:solidFill>
              </a:rPr>
              <a:t>| </a:t>
            </a:r>
            <a:r>
              <a:rPr lang="es-AR" sz="2200" dirty="0" smtClean="0">
                <a:solidFill>
                  <a:srgbClr val="009900"/>
                </a:solidFill>
                <a:latin typeface="Ink Free" panose="03080402000500000000" pitchFamily="66" charset="0"/>
              </a:rPr>
              <a:t>Babilonia</a:t>
            </a:r>
            <a:r>
              <a:rPr lang="es-AR" sz="2200" dirty="0" smtClean="0">
                <a:solidFill>
                  <a:srgbClr val="009900"/>
                </a:solidFill>
              </a:rPr>
              <a:t> | </a:t>
            </a:r>
            <a:r>
              <a:rPr lang="es-AR" sz="2200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Tres Varones </a:t>
            </a:r>
            <a:r>
              <a:rPr lang="es-AR" sz="2200" dirty="0" smtClean="0">
                <a:solidFill>
                  <a:srgbClr val="009900"/>
                </a:solidFill>
              </a:rPr>
              <a:t>|</a:t>
            </a:r>
          </a:p>
          <a:p>
            <a:pPr algn="ctr"/>
            <a:r>
              <a:rPr lang="es-AR" sz="2200" dirty="0" smtClean="0">
                <a:solidFill>
                  <a:srgbClr val="009900"/>
                </a:solidFill>
                <a:latin typeface="Agency FB" panose="020B0503020202020204" pitchFamily="34" charset="0"/>
              </a:rPr>
              <a:t>Saladillo</a:t>
            </a:r>
            <a:r>
              <a:rPr lang="es-AR" sz="2200" dirty="0" smtClean="0">
                <a:solidFill>
                  <a:srgbClr val="009900"/>
                </a:solidFill>
              </a:rPr>
              <a:t> |HUIÑAJ POZO | </a:t>
            </a:r>
            <a:r>
              <a:rPr lang="es-AR" sz="2200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Iscay Pozo </a:t>
            </a:r>
            <a:r>
              <a:rPr lang="es-AR" sz="2200" dirty="0" smtClean="0">
                <a:solidFill>
                  <a:srgbClr val="009900"/>
                </a:solidFill>
              </a:rPr>
              <a:t>| </a:t>
            </a:r>
            <a:r>
              <a:rPr lang="es-AR" sz="2200" dirty="0" smtClean="0">
                <a:solidFill>
                  <a:srgbClr val="009900"/>
                </a:solidFill>
                <a:latin typeface="Viner Hand ITC" panose="03070502030502020203" pitchFamily="66" charset="0"/>
              </a:rPr>
              <a:t>Santa Rosa </a:t>
            </a:r>
            <a:r>
              <a:rPr lang="es-AR" sz="2200" dirty="0" smtClean="0">
                <a:solidFill>
                  <a:srgbClr val="009900"/>
                </a:solidFill>
              </a:rPr>
              <a:t>| </a:t>
            </a:r>
            <a:r>
              <a:rPr lang="es-AR" sz="22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Paaj Pozo</a:t>
            </a:r>
            <a:r>
              <a:rPr lang="es-AR" sz="2200" dirty="0" smtClean="0">
                <a:solidFill>
                  <a:srgbClr val="009900"/>
                </a:solidFill>
              </a:rPr>
              <a:t> | </a:t>
            </a:r>
            <a:r>
              <a:rPr lang="es-AR" sz="2200" dirty="0" smtClean="0">
                <a:solidFill>
                  <a:srgbClr val="009900"/>
                </a:solidFill>
                <a:latin typeface="Segoe Script" panose="030B0504020000000003" pitchFamily="66" charset="0"/>
              </a:rPr>
              <a:t>San Isidro </a:t>
            </a:r>
            <a:r>
              <a:rPr lang="es-AR" sz="2200" dirty="0" smtClean="0">
                <a:solidFill>
                  <a:srgbClr val="009900"/>
                </a:solidFill>
              </a:rPr>
              <a:t>| </a:t>
            </a:r>
            <a:r>
              <a:rPr lang="es-AR" sz="2200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Guayacán</a:t>
            </a:r>
            <a:r>
              <a:rPr lang="es-AR" sz="2200" dirty="0" smtClean="0">
                <a:solidFill>
                  <a:srgbClr val="009900"/>
                </a:solidFill>
              </a:rPr>
              <a:t> | </a:t>
            </a:r>
            <a:r>
              <a:rPr lang="es-AR" sz="2200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Moradito</a:t>
            </a:r>
            <a:r>
              <a:rPr lang="es-AR" sz="2200" dirty="0" smtClean="0">
                <a:solidFill>
                  <a:srgbClr val="009900"/>
                </a:solidFill>
              </a:rPr>
              <a:t> | CHAÑAR BAJADA  |</a:t>
            </a:r>
          </a:p>
          <a:p>
            <a:pPr algn="ctr"/>
            <a:r>
              <a:rPr lang="es-AR" sz="2200" dirty="0" smtClean="0">
                <a:solidFill>
                  <a:srgbClr val="009900"/>
                </a:solidFill>
                <a:latin typeface="Ink Free" panose="03080402000500000000" pitchFamily="66" charset="0"/>
              </a:rPr>
              <a:t>El Arenal </a:t>
            </a:r>
            <a:r>
              <a:rPr lang="es-AR" sz="2200" dirty="0" smtClean="0">
                <a:solidFill>
                  <a:srgbClr val="009900"/>
                </a:solidFill>
              </a:rPr>
              <a:t>| </a:t>
            </a:r>
            <a:r>
              <a:rPr lang="es-AR" sz="22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Agrupamiento El Ceibal </a:t>
            </a:r>
            <a:r>
              <a:rPr lang="es-AR" sz="24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(Secundario)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838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200 familias de las comunidades  y 10 comedores escolares del Monte Santiagueño</a:t>
            </a:r>
            <a:endParaRPr lang="es-A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11755"/>
          <a:stretch>
            <a:fillRect/>
          </a:stretch>
        </p:blipFill>
        <p:spPr bwMode="auto">
          <a:xfrm>
            <a:off x="4343400" y="4343400"/>
            <a:ext cx="40304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b="9424"/>
          <a:stretch>
            <a:fillRect/>
          </a:stretch>
        </p:blipFill>
        <p:spPr bwMode="auto">
          <a:xfrm>
            <a:off x="304800" y="4343400"/>
            <a:ext cx="392677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_0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227816" cy="2808027"/>
          </a:xfrm>
          <a:prstGeom prst="rect">
            <a:avLst/>
          </a:prstGeom>
        </p:spPr>
      </p:pic>
      <p:pic>
        <p:nvPicPr>
          <p:cNvPr id="5" name="4 Imagen" descr="DSC_0508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533400"/>
            <a:ext cx="2237873" cy="37338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915816" y="0"/>
            <a:ext cx="16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El Puesto </a:t>
            </a:r>
            <a:endParaRPr lang="es-AR" sz="2800" dirty="0"/>
          </a:p>
        </p:txBody>
      </p:sp>
      <p:pic>
        <p:nvPicPr>
          <p:cNvPr id="7" name="6 Imagen" descr="DSC_0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38600"/>
            <a:ext cx="4244938" cy="28194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0" y="3573016"/>
            <a:ext cx="1684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Guayacán </a:t>
            </a:r>
            <a:endParaRPr lang="es-AR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18966"/>
          <a:stretch>
            <a:fillRect/>
          </a:stretch>
        </p:blipFill>
        <p:spPr bwMode="auto">
          <a:xfrm rot="16200000">
            <a:off x="4784947" y="2019301"/>
            <a:ext cx="685800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29531" t="16800" r="18101" b="14601"/>
          <a:stretch>
            <a:fillRect/>
          </a:stretch>
        </p:blipFill>
        <p:spPr bwMode="auto">
          <a:xfrm>
            <a:off x="251520" y="476672"/>
            <a:ext cx="850208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ABCBC7-4B40-4961-8429-CE3179E2A2A1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309">
            <a:off x="591342" y="4310245"/>
            <a:ext cx="2228177" cy="1930076"/>
          </a:xfrm>
          <a:prstGeom prst="rect">
            <a:avLst/>
          </a:prstGeom>
        </p:spPr>
      </p:pic>
      <p:sp>
        <p:nvSpPr>
          <p:cNvPr id="6" name="TextBox 25"/>
          <p:cNvSpPr txBox="1"/>
          <p:nvPr/>
        </p:nvSpPr>
        <p:spPr>
          <a:xfrm>
            <a:off x="1905000" y="228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2800" b="0">
                <a:latin typeface="Kristen ITC" panose="03050502040202030202" pitchFamily="66" charset="0"/>
              </a:defRPr>
            </a:lvl1pPr>
          </a:lstStyle>
          <a:p>
            <a:r>
              <a:rPr lang="en-US" sz="3200" dirty="0">
                <a:latin typeface="Arial Black" pitchFamily="34" charset="0"/>
              </a:rPr>
              <a:t>Un poco de historia </a:t>
            </a:r>
            <a:endParaRPr lang="es-AR" sz="3200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66800" y="762000"/>
            <a:ext cx="7177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Hace unos 25 años una familia Suiza, visitando el norte argentino,</a:t>
            </a:r>
          </a:p>
          <a:p>
            <a:pPr algn="ctr"/>
            <a:r>
              <a:rPr lang="es-AR" dirty="0" smtClean="0"/>
              <a:t>conoció Manga Bajada, una comunidad ubicada en el </a:t>
            </a:r>
          </a:p>
          <a:p>
            <a:pPr algn="ctr"/>
            <a:r>
              <a:rPr lang="es-AR" dirty="0" smtClean="0"/>
              <a:t>Monte Santiagueño (prov. de Santiago del Estero).</a:t>
            </a:r>
          </a:p>
          <a:p>
            <a:pPr algn="ctr"/>
            <a:r>
              <a:rPr lang="es-AR" dirty="0" smtClean="0"/>
              <a:t>Viendo las necesidades del lugar, compartieron sus ganas de ayudar con varias familias de la Goethe Schule.</a:t>
            </a:r>
          </a:p>
          <a:p>
            <a:pPr algn="ctr"/>
            <a:r>
              <a:rPr lang="es-AR" dirty="0" smtClean="0"/>
              <a:t>La suma de voluntades solidarias hizo que la iniciativa</a:t>
            </a:r>
          </a:p>
          <a:p>
            <a:pPr algn="ctr"/>
            <a:r>
              <a:rPr lang="es-AR" dirty="0" smtClean="0"/>
              <a:t>comenzara a expandirse hasta convertirse en un proyecto</a:t>
            </a:r>
          </a:p>
          <a:p>
            <a:pPr algn="ctr"/>
            <a:r>
              <a:rPr lang="es-AR" dirty="0" smtClean="0"/>
              <a:t>institucional,  que hoy apadrina a 23 comunidades del Monte Santiagueño</a:t>
            </a:r>
          </a:p>
          <a:p>
            <a:pPr algn="ctr"/>
            <a:r>
              <a:rPr lang="es-AR" dirty="0" smtClean="0"/>
              <a:t>El proyecto involucra a toda la comunidad Goethe:  3 niveles escolares, padres, alumni, docentes y personal no docente.</a:t>
            </a:r>
          </a:p>
          <a:p>
            <a:pPr algn="ctr"/>
            <a:endParaRPr lang="es-AR" sz="2000" dirty="0" smtClean="0"/>
          </a:p>
          <a:p>
            <a:pPr algn="ctr"/>
            <a:endParaRPr lang="es-AR" sz="2000" dirty="0" smtClean="0"/>
          </a:p>
          <a:p>
            <a:pPr algn="ctr"/>
            <a:endParaRPr lang="es-AR" sz="2000" dirty="0"/>
          </a:p>
        </p:txBody>
      </p:sp>
      <p:pic>
        <p:nvPicPr>
          <p:cNvPr id="8" name="Picture 2" descr="C:\backup CAROLA\imagenes\viaje 2016 el puestito\DSC_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733800"/>
            <a:ext cx="4495800" cy="2985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Colaboramos con caños para la puesta en marcha de una ladrillera</a:t>
            </a:r>
          </a:p>
        </p:txBody>
      </p:sp>
      <p:pic>
        <p:nvPicPr>
          <p:cNvPr id="7" name="Picture 4" descr="C:\Users\Carola\Dropbox\Cargas de cámara\2016-06-30 09.55.3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3860800" cy="28956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971600" y="10527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LADRILLERA:  </a:t>
            </a:r>
          </a:p>
          <a:p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467544" y="0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APOYO A LAS ECONOMIAS REGIONALES</a:t>
            </a:r>
          </a:p>
          <a:p>
            <a:pPr algn="ctr"/>
            <a:r>
              <a:rPr lang="es-AR" b="1" dirty="0" smtClean="0"/>
              <a:t>“EL APRENDIZAJE DE OFICIOS DIGNIFICA”</a:t>
            </a:r>
          </a:p>
        </p:txBody>
      </p:sp>
      <p:pic>
        <p:nvPicPr>
          <p:cNvPr id="11" name="10 Imagen" descr="ladrill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4235484" cy="3264504"/>
          </a:xfrm>
          <a:prstGeom prst="rect">
            <a:avLst/>
          </a:prstGeom>
        </p:spPr>
      </p:pic>
      <p:pic>
        <p:nvPicPr>
          <p:cNvPr id="11266" name="Picture 2" descr="hacer ladrillos, caseros, vivienda, hogar, reforma, quotatis, barro, paja, cemento, adobe"/>
          <p:cNvPicPr>
            <a:picLocks noChangeAspect="1" noChangeArrowheads="1"/>
          </p:cNvPicPr>
          <p:nvPr/>
        </p:nvPicPr>
        <p:blipFill>
          <a:blip r:embed="rId4" cstate="print"/>
          <a:srcRect r="20339"/>
          <a:stretch>
            <a:fillRect/>
          </a:stretch>
        </p:blipFill>
        <p:spPr bwMode="auto">
          <a:xfrm>
            <a:off x="5004048" y="4205136"/>
            <a:ext cx="3168352" cy="2652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ABCBC7-4B40-4961-8429-CE3179E2A2A1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1066800" y="152400"/>
            <a:ext cx="6324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>
                <a:latin typeface="Arial Black" pitchFamily="34" charset="0"/>
              </a:rPr>
              <a:t>Algunos proyectos realizados </a:t>
            </a:r>
          </a:p>
          <a:p>
            <a:endParaRPr lang="es-AR" dirty="0" smtClean="0">
              <a:latin typeface="Arial Black" pitchFamily="34" charset="0"/>
            </a:endParaRPr>
          </a:p>
        </p:txBody>
      </p:sp>
      <p:pic>
        <p:nvPicPr>
          <p:cNvPr id="6" name="5 Imagen" descr="cocina iscay pozo.jpg"/>
          <p:cNvPicPr>
            <a:picLocks noChangeAspect="1"/>
          </p:cNvPicPr>
          <p:nvPr/>
        </p:nvPicPr>
        <p:blipFill>
          <a:blip r:embed="rId2" cstate="print"/>
          <a:srcRect l="16667" b="22321"/>
          <a:stretch>
            <a:fillRect/>
          </a:stretch>
        </p:blipFill>
        <p:spPr>
          <a:xfrm flipH="1">
            <a:off x="7620000" y="4419600"/>
            <a:ext cx="1524000" cy="1894114"/>
          </a:xfrm>
          <a:prstGeom prst="rect">
            <a:avLst/>
          </a:prstGeom>
        </p:spPr>
      </p:pic>
      <p:pic>
        <p:nvPicPr>
          <p:cNvPr id="7" name="6 Imagen" descr="cocina iscay.jpg"/>
          <p:cNvPicPr>
            <a:picLocks noChangeAspect="1"/>
          </p:cNvPicPr>
          <p:nvPr/>
        </p:nvPicPr>
        <p:blipFill>
          <a:blip r:embed="rId3" cstate="print"/>
          <a:srcRect l="3000" r="4000"/>
          <a:stretch>
            <a:fillRect/>
          </a:stretch>
        </p:blipFill>
        <p:spPr>
          <a:xfrm>
            <a:off x="5181600" y="4419600"/>
            <a:ext cx="2362200" cy="1905000"/>
          </a:xfrm>
          <a:prstGeom prst="rect">
            <a:avLst/>
          </a:prstGeom>
        </p:spPr>
      </p:pic>
      <p:pic>
        <p:nvPicPr>
          <p:cNvPr id="8" name="7 Imagen" descr="cocina iscay fre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524000"/>
            <a:ext cx="3962400" cy="295237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39552" y="7647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 smtClean="0"/>
              <a:t>Construcción de nueva cocina </a:t>
            </a:r>
            <a:endParaRPr lang="es-AR" u="sng" dirty="0"/>
          </a:p>
        </p:txBody>
      </p:sp>
      <p:pic>
        <p:nvPicPr>
          <p:cNvPr id="10" name="Picture 2" descr="C:\Users\Carola\Dropbox\banners\IMAGENES DE SANTIAGO\16) Iskay Pozo\banner iskay\IMG_3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67200"/>
            <a:ext cx="3276600" cy="24574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524000"/>
            <a:ext cx="460190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539552" y="1556792"/>
            <a:ext cx="76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Antes </a:t>
            </a:r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84368" y="148478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Después </a:t>
            </a:r>
            <a:endParaRPr lang="es-AR" dirty="0"/>
          </a:p>
        </p:txBody>
      </p:sp>
      <p:sp>
        <p:nvSpPr>
          <p:cNvPr id="14" name="13 Rectángulo"/>
          <p:cNvSpPr/>
          <p:nvPr/>
        </p:nvSpPr>
        <p:spPr>
          <a:xfrm>
            <a:off x="5183560" y="54868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Construyeron la cocina de </a:t>
            </a:r>
            <a:r>
              <a:rPr lang="es-AR" dirty="0" err="1" smtClean="0"/>
              <a:t>Iskay</a:t>
            </a:r>
            <a:r>
              <a:rPr lang="es-AR" dirty="0" smtClean="0"/>
              <a:t> Pozo con ladrillos de su propia producción</a:t>
            </a:r>
            <a:endParaRPr lang="es-A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Bildschirmpräsentation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Carola</dc:creator>
  <cp:lastModifiedBy>tomas friebe</cp:lastModifiedBy>
  <cp:revision>38</cp:revision>
  <dcterms:created xsi:type="dcterms:W3CDTF">2020-06-10T01:05:05Z</dcterms:created>
  <dcterms:modified xsi:type="dcterms:W3CDTF">2020-12-17T22:13:55Z</dcterms:modified>
</cp:coreProperties>
</file>